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87" r:id="rId4"/>
    <p:sldId id="259" r:id="rId5"/>
    <p:sldId id="289" r:id="rId6"/>
    <p:sldId id="298" r:id="rId7"/>
    <p:sldId id="290" r:id="rId8"/>
    <p:sldId id="305" r:id="rId9"/>
    <p:sldId id="291" r:id="rId10"/>
    <p:sldId id="299" r:id="rId11"/>
    <p:sldId id="292" r:id="rId12"/>
    <p:sldId id="293" r:id="rId13"/>
    <p:sldId id="300" r:id="rId14"/>
    <p:sldId id="294" r:id="rId15"/>
    <p:sldId id="307" r:id="rId16"/>
    <p:sldId id="310" r:id="rId17"/>
    <p:sldId id="308" r:id="rId18"/>
    <p:sldId id="311" r:id="rId19"/>
    <p:sldId id="309" r:id="rId20"/>
    <p:sldId id="312" r:id="rId21"/>
    <p:sldId id="301" r:id="rId22"/>
    <p:sldId id="295" r:id="rId23"/>
    <p:sldId id="304" r:id="rId24"/>
    <p:sldId id="303" r:id="rId25"/>
    <p:sldId id="286" r:id="rId26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94"/>
  </p:normalViewPr>
  <p:slideViewPr>
    <p:cSldViewPr>
      <p:cViewPr>
        <p:scale>
          <a:sx n="114" d="100"/>
          <a:sy n="114" d="100"/>
        </p:scale>
        <p:origin x="456" y="9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84775" y="845499"/>
            <a:ext cx="4803140" cy="1122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6/7/24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6/7/24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6/7/24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6/7/24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6/7/24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1277620"/>
          </a:xfrm>
          <a:custGeom>
            <a:avLst/>
            <a:gdLst/>
            <a:ahLst/>
            <a:cxnLst/>
            <a:rect l="l" t="t" r="r" b="b"/>
            <a:pathLst>
              <a:path w="9144000" h="1277620">
                <a:moveTo>
                  <a:pt x="9143999" y="1277099"/>
                </a:moveTo>
                <a:lnTo>
                  <a:pt x="0" y="12770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12770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4750" y="559725"/>
            <a:ext cx="4541520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68785" y="1597269"/>
            <a:ext cx="7689850" cy="276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6/7/24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209550"/>
            <a:ext cx="9144635" cy="4398645"/>
          </a:xfrm>
          <a:custGeom>
            <a:avLst/>
            <a:gdLst/>
            <a:ahLst/>
            <a:cxnLst/>
            <a:rect l="l" t="t" r="r" b="b"/>
            <a:pathLst>
              <a:path w="9144635" h="4398645">
                <a:moveTo>
                  <a:pt x="0" y="4398099"/>
                </a:moveTo>
                <a:lnTo>
                  <a:pt x="0" y="0"/>
                </a:lnTo>
                <a:lnTo>
                  <a:pt x="9144249" y="0"/>
                </a:lnTo>
                <a:lnTo>
                  <a:pt x="9143999" y="1772849"/>
                </a:lnTo>
                <a:lnTo>
                  <a:pt x="0" y="43980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84725" y="594462"/>
            <a:ext cx="6880859" cy="1652697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70"/>
              </a:spcBef>
            </a:pPr>
            <a:r>
              <a:rPr lang="en-US" sz="3600" spc="245" dirty="0">
                <a:solidFill>
                  <a:srgbClr val="002F4A"/>
                </a:solidFill>
              </a:rPr>
              <a:t>Real-Time Object Recognition in Urban Environments Using YOLO</a:t>
            </a:r>
            <a:endParaRPr sz="3600" dirty="0"/>
          </a:p>
        </p:txBody>
      </p:sp>
      <p:sp>
        <p:nvSpPr>
          <p:cNvPr id="5" name="object 5"/>
          <p:cNvSpPr txBox="1"/>
          <p:nvPr/>
        </p:nvSpPr>
        <p:spPr>
          <a:xfrm>
            <a:off x="384725" y="2476753"/>
            <a:ext cx="1393190" cy="8981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65"/>
              </a:spcBef>
            </a:pPr>
            <a:endParaRPr lang="en-US" sz="1400" spc="-10" dirty="0">
              <a:solidFill>
                <a:srgbClr val="626B73"/>
              </a:solidFill>
              <a:latin typeface="Times New Roman"/>
              <a:cs typeface="Times New Roman"/>
            </a:endParaRPr>
          </a:p>
          <a:p>
            <a:pPr marL="12700" marR="5080">
              <a:lnSpc>
                <a:spcPts val="1650"/>
              </a:lnSpc>
              <a:spcBef>
                <a:spcPts val="65"/>
              </a:spcBef>
            </a:pPr>
            <a:r>
              <a:rPr lang="en-US" sz="1400" spc="-10" dirty="0">
                <a:solidFill>
                  <a:srgbClr val="626B73"/>
                </a:solidFill>
                <a:latin typeface="Times New Roman"/>
                <a:cs typeface="Times New Roman"/>
              </a:rPr>
              <a:t>MSCS3806</a:t>
            </a:r>
          </a:p>
          <a:p>
            <a:pPr marL="12700" marR="5080">
              <a:lnSpc>
                <a:spcPts val="1650"/>
              </a:lnSpc>
              <a:spcBef>
                <a:spcPts val="65"/>
              </a:spcBef>
            </a:pPr>
            <a:r>
              <a:rPr sz="1400" spc="-10" dirty="0">
                <a:solidFill>
                  <a:srgbClr val="626B73"/>
                </a:solidFill>
                <a:latin typeface="Times New Roman"/>
                <a:cs typeface="Times New Roman"/>
              </a:rPr>
              <a:t>Hsiao-</a:t>
            </a:r>
            <a:r>
              <a:rPr sz="1400" dirty="0">
                <a:solidFill>
                  <a:srgbClr val="626B73"/>
                </a:solidFill>
                <a:latin typeface="Times New Roman"/>
                <a:cs typeface="Times New Roman"/>
              </a:rPr>
              <a:t>Chen</a:t>
            </a:r>
            <a:r>
              <a:rPr sz="1400" spc="-10" dirty="0">
                <a:solidFill>
                  <a:srgbClr val="626B73"/>
                </a:solidFill>
                <a:latin typeface="Times New Roman"/>
                <a:cs typeface="Times New Roman"/>
              </a:rPr>
              <a:t> Huang </a:t>
            </a:r>
            <a:r>
              <a:rPr lang="en-US" sz="1400" dirty="0">
                <a:solidFill>
                  <a:srgbClr val="626B73"/>
                </a:solidFill>
                <a:latin typeface="Times New Roman"/>
                <a:cs typeface="Times New Roman"/>
              </a:rPr>
              <a:t>Jiacheng Weng</a:t>
            </a:r>
            <a:endParaRPr sz="1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1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4571999" y="0"/>
                </a:lnTo>
                <a:lnTo>
                  <a:pt x="4571999" y="51434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spc="175" dirty="0"/>
              <a:t>Outline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080958" y="994065"/>
            <a:ext cx="2996242" cy="286745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Problem Definition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Dataset and Experimental Setup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</a:rPr>
              <a:t>YOLO Model Architecture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Results and Comparison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Future Work</a:t>
            </a:r>
          </a:p>
          <a:p>
            <a:pPr marL="12700"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References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986216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50" y="559725"/>
            <a:ext cx="548265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YOLO Model Architecture (YOLOv8)</a:t>
            </a:r>
            <a:endParaRPr spc="204" dirty="0"/>
          </a:p>
        </p:txBody>
      </p:sp>
      <p:sp>
        <p:nvSpPr>
          <p:cNvPr id="3" name="object 3"/>
          <p:cNvSpPr txBox="1"/>
          <p:nvPr/>
        </p:nvSpPr>
        <p:spPr>
          <a:xfrm>
            <a:off x="505993" y="1571612"/>
            <a:ext cx="4904207" cy="23827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YOLO stands for "You Only Look Once.”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It is a real-time object detection system using one stage detector.</a:t>
            </a:r>
          </a:p>
          <a:p>
            <a:pPr marL="12700"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Detection head with dynamic anchor assignment and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IoU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 loss function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Using CSPDarknet53 as its backbone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CCA0E-99CA-76D0-99CD-89FB28168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975" y="1301333"/>
            <a:ext cx="3686025" cy="384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285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YOLOv8 Improvements</a:t>
            </a:r>
            <a:endParaRPr spc="204" dirty="0"/>
          </a:p>
        </p:txBody>
      </p:sp>
      <p:sp>
        <p:nvSpPr>
          <p:cNvPr id="3" name="object 3"/>
          <p:cNvSpPr txBox="1"/>
          <p:nvPr/>
        </p:nvSpPr>
        <p:spPr>
          <a:xfrm>
            <a:off x="505993" y="1571612"/>
            <a:ext cx="6748145" cy="3459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b="1" u="sng" dirty="0">
                <a:solidFill>
                  <a:srgbClr val="666666"/>
                </a:solidFill>
                <a:latin typeface="Trebuchet MS"/>
              </a:rPr>
              <a:t>Stem tweak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: Reducing the first convolutional kernel size from 6×6 to 3×3 for efficient image abstraction which facilitates faster inference speed.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b="1" u="sng" dirty="0">
                <a:solidFill>
                  <a:srgbClr val="666666"/>
                </a:solidFill>
                <a:latin typeface="Trebuchet MS"/>
              </a:rPr>
              <a:t>Backbone bottleneck tweak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: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Upscalingthefirstconvo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-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lutional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 kernel in the bottleneck area from 1×1 to 3×3 for better feature extraction.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b="1" u="sng" dirty="0">
                <a:solidFill>
                  <a:srgbClr val="666666"/>
                </a:solidFill>
                <a:latin typeface="Trebuchet MS"/>
              </a:rPr>
              <a:t>Anchor-free detection head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: Implementing a novel anchor-free head for object detection, eliminating the need for predefined anchor boxes which contributes to higher ac- curacy compared to earlier versions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b="1" u="sng" dirty="0">
                <a:solidFill>
                  <a:srgbClr val="666666"/>
                </a:solidFill>
                <a:latin typeface="Trebuchet MS"/>
              </a:rPr>
              <a:t>New loss function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: Utilizing a modified loss function focusing on both bounding box location and classification confidence.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51960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1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4571999" y="0"/>
                </a:lnTo>
                <a:lnTo>
                  <a:pt x="4571999" y="51434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spc="175" dirty="0"/>
              <a:t>Outline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080958" y="994065"/>
            <a:ext cx="2996242" cy="286745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Problem Definition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Dataset and Experimental Setup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YOLO Model Architecture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</a:rPr>
              <a:t>Results and Comparison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Future Work</a:t>
            </a:r>
          </a:p>
          <a:p>
            <a:pPr marL="12700"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References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894112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Results</a:t>
            </a:r>
            <a:endParaRPr lang="en-US" spc="204" dirty="0"/>
          </a:p>
        </p:txBody>
      </p:sp>
      <p:sp>
        <p:nvSpPr>
          <p:cNvPr id="3" name="object 3"/>
          <p:cNvSpPr txBox="1"/>
          <p:nvPr/>
        </p:nvSpPr>
        <p:spPr>
          <a:xfrm>
            <a:off x="505993" y="1571612"/>
            <a:ext cx="6748145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Comparison of YOLOv8 Nano and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XLarge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 variants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YOLOv8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XLarge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: </a:t>
            </a:r>
            <a:r>
              <a:rPr lang="en-US" sz="1400" b="1" u="sng" dirty="0">
                <a:solidFill>
                  <a:srgbClr val="666666"/>
                </a:solidFill>
                <a:latin typeface="Trebuchet MS"/>
              </a:rPr>
              <a:t>Precision 0.71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, </a:t>
            </a:r>
            <a:r>
              <a:rPr lang="en-US" sz="1400" b="1" u="sng" dirty="0" err="1">
                <a:solidFill>
                  <a:srgbClr val="666666"/>
                </a:solidFill>
                <a:latin typeface="Trebuchet MS"/>
              </a:rPr>
              <a:t>mAP</a:t>
            </a:r>
            <a:r>
              <a:rPr lang="en-US" sz="1400" b="1" u="sng" dirty="0">
                <a:solidFill>
                  <a:srgbClr val="666666"/>
                </a:solidFill>
                <a:latin typeface="Trebuchet MS"/>
              </a:rPr>
              <a:t> 30.8%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YOLOv8 Nano: </a:t>
            </a:r>
            <a:r>
              <a:rPr lang="en-US" sz="1400" b="1" u="sng" dirty="0">
                <a:solidFill>
                  <a:srgbClr val="666666"/>
                </a:solidFill>
                <a:latin typeface="Trebuchet MS"/>
              </a:rPr>
              <a:t>Precision 0.67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, </a:t>
            </a:r>
            <a:r>
              <a:rPr lang="en-US" sz="1400" b="1" u="sng" dirty="0" err="1">
                <a:solidFill>
                  <a:srgbClr val="666666"/>
                </a:solidFill>
                <a:latin typeface="Trebuchet MS"/>
              </a:rPr>
              <a:t>mAP</a:t>
            </a:r>
            <a:r>
              <a:rPr lang="en-US" sz="1400" b="1" u="sng" dirty="0">
                <a:solidFill>
                  <a:srgbClr val="666666"/>
                </a:solidFill>
                <a:latin typeface="Trebuchet MS"/>
              </a:rPr>
              <a:t> 24.7%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797490-3015-F4D5-582A-9603B6444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13" y="2819614"/>
            <a:ext cx="2739422" cy="22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341A56-AD40-DD97-D450-6EF8577C3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897" y="2819614"/>
            <a:ext cx="2657158" cy="2286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F9A6F2-7CAB-99C2-E60A-5819636FF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3185" y="2819614"/>
            <a:ext cx="2801906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633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204" dirty="0"/>
              <a:t>Comparison</a:t>
            </a:r>
          </a:p>
        </p:txBody>
      </p:sp>
      <p:pic>
        <p:nvPicPr>
          <p:cNvPr id="9" name="Picture 8" descr="A car on the road&#10;&#10;Description automatically generated">
            <a:extLst>
              <a:ext uri="{FF2B5EF4-FFF2-40B4-BE49-F238E27FC236}">
                <a16:creationId xmlns:a16="http://schemas.microsoft.com/office/drawing/2014/main" id="{EAD22E4F-1844-0CB9-E755-C57ABC612C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352550"/>
            <a:ext cx="6502400" cy="3657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D6D29B-0194-A8E1-83FB-441ED7ACBF44}"/>
              </a:ext>
            </a:extLst>
          </p:cNvPr>
          <p:cNvSpPr txBox="1"/>
          <p:nvPr/>
        </p:nvSpPr>
        <p:spPr>
          <a:xfrm>
            <a:off x="339715" y="1352550"/>
            <a:ext cx="981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666666"/>
                </a:solidFill>
                <a:latin typeface="Trebuchet MS"/>
              </a:rPr>
              <a:t>Nano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248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204" dirty="0"/>
              <a:t>Comparison</a:t>
            </a:r>
          </a:p>
        </p:txBody>
      </p:sp>
      <p:pic>
        <p:nvPicPr>
          <p:cNvPr id="3" name="Picture 2" descr="A car on the road&#10;&#10;Description automatically generated">
            <a:extLst>
              <a:ext uri="{FF2B5EF4-FFF2-40B4-BE49-F238E27FC236}">
                <a16:creationId xmlns:a16="http://schemas.microsoft.com/office/drawing/2014/main" id="{F7029DD6-28C7-16E9-1A94-938266C32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352550"/>
            <a:ext cx="6502400" cy="3657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F7D872-9621-400B-058E-3AE84FF1C715}"/>
              </a:ext>
            </a:extLst>
          </p:cNvPr>
          <p:cNvSpPr txBox="1"/>
          <p:nvPr/>
        </p:nvSpPr>
        <p:spPr>
          <a:xfrm>
            <a:off x="339715" y="1352550"/>
            <a:ext cx="981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666666"/>
                </a:solidFill>
                <a:latin typeface="Trebuchet MS"/>
              </a:rPr>
              <a:t>XLarge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6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204" dirty="0"/>
              <a:t>Comparison</a:t>
            </a:r>
          </a:p>
        </p:txBody>
      </p:sp>
      <p:pic>
        <p:nvPicPr>
          <p:cNvPr id="4" name="Picture 3" descr="A view from the car window of a car driving down a street&#10;&#10;Description automatically generated">
            <a:extLst>
              <a:ext uri="{FF2B5EF4-FFF2-40B4-BE49-F238E27FC236}">
                <a16:creationId xmlns:a16="http://schemas.microsoft.com/office/drawing/2014/main" id="{9B431DF9-C56B-9765-52B4-420CFD799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352550"/>
            <a:ext cx="6502400" cy="3657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DBC861-85FB-91F1-1866-65ABD97A46C5}"/>
              </a:ext>
            </a:extLst>
          </p:cNvPr>
          <p:cNvSpPr txBox="1"/>
          <p:nvPr/>
        </p:nvSpPr>
        <p:spPr>
          <a:xfrm>
            <a:off x="339715" y="1352550"/>
            <a:ext cx="981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666666"/>
                </a:solidFill>
                <a:latin typeface="Trebuchet MS"/>
              </a:rPr>
              <a:t>Nano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7597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204" dirty="0"/>
              <a:t>Comparison</a:t>
            </a:r>
          </a:p>
        </p:txBody>
      </p:sp>
      <p:pic>
        <p:nvPicPr>
          <p:cNvPr id="4" name="Picture 3" descr="A view from the car window of a car driving down a street&#10;&#10;Description automatically generated">
            <a:extLst>
              <a:ext uri="{FF2B5EF4-FFF2-40B4-BE49-F238E27FC236}">
                <a16:creationId xmlns:a16="http://schemas.microsoft.com/office/drawing/2014/main" id="{F9A9D7FE-7DCE-EB10-9A5A-0A0A2BCC6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352550"/>
            <a:ext cx="6502400" cy="3657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BE05D0-146F-718F-FFF1-54C51AD9F2D1}"/>
              </a:ext>
            </a:extLst>
          </p:cNvPr>
          <p:cNvSpPr txBox="1"/>
          <p:nvPr/>
        </p:nvSpPr>
        <p:spPr>
          <a:xfrm>
            <a:off x="339715" y="1352550"/>
            <a:ext cx="981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666666"/>
                </a:solidFill>
                <a:latin typeface="Trebuchet MS"/>
              </a:rPr>
              <a:t>XLarge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490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204" dirty="0"/>
              <a:t>Comparison</a:t>
            </a:r>
          </a:p>
        </p:txBody>
      </p:sp>
      <p:pic>
        <p:nvPicPr>
          <p:cNvPr id="4" name="Picture 3" descr="A view from the car of a street&#10;&#10;Description automatically generated">
            <a:extLst>
              <a:ext uri="{FF2B5EF4-FFF2-40B4-BE49-F238E27FC236}">
                <a16:creationId xmlns:a16="http://schemas.microsoft.com/office/drawing/2014/main" id="{0FB00ED8-F76A-B5BF-67B5-61DF8EFE6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352550"/>
            <a:ext cx="6502400" cy="3657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77A1CA-3025-E2B8-D960-65A640A3C54D}"/>
              </a:ext>
            </a:extLst>
          </p:cNvPr>
          <p:cNvSpPr txBox="1"/>
          <p:nvPr/>
        </p:nvSpPr>
        <p:spPr>
          <a:xfrm>
            <a:off x="339715" y="1352550"/>
            <a:ext cx="981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666666"/>
                </a:solidFill>
                <a:latin typeface="Trebuchet MS"/>
              </a:rPr>
              <a:t>Nano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327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1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4571999" y="0"/>
                </a:lnTo>
                <a:lnTo>
                  <a:pt x="4571999" y="51434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spc="175" dirty="0"/>
              <a:t>Outline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080958" y="994065"/>
            <a:ext cx="2691130" cy="286745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  <a:cs typeface="Trebuchet MS"/>
              </a:rPr>
              <a:t>Problem Definition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  <a:cs typeface="Trebuchet MS"/>
              </a:rPr>
              <a:t>Dataset and Experimental Setup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  <a:cs typeface="Trebuchet MS"/>
              </a:rPr>
              <a:t>YOLO  Model Architecture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</a:rPr>
              <a:t>Results and Comparison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  <a:cs typeface="Trebuchet MS"/>
              </a:rPr>
              <a:t>Future Work</a:t>
            </a:r>
          </a:p>
          <a:p>
            <a:pPr marL="12700"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</a:rPr>
              <a:t>References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204" dirty="0"/>
              <a:t>Comparison</a:t>
            </a:r>
          </a:p>
        </p:txBody>
      </p:sp>
      <p:pic>
        <p:nvPicPr>
          <p:cNvPr id="3" name="Picture 2" descr="A view from the car of a street&#10;&#10;Description automatically generated">
            <a:extLst>
              <a:ext uri="{FF2B5EF4-FFF2-40B4-BE49-F238E27FC236}">
                <a16:creationId xmlns:a16="http://schemas.microsoft.com/office/drawing/2014/main" id="{FFAAB168-049F-8FC4-A728-F9F28C60A2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352550"/>
            <a:ext cx="6502400" cy="3657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C7FC5F-317B-D14B-9E1D-5A60FC484F6E}"/>
              </a:ext>
            </a:extLst>
          </p:cNvPr>
          <p:cNvSpPr txBox="1"/>
          <p:nvPr/>
        </p:nvSpPr>
        <p:spPr>
          <a:xfrm>
            <a:off x="339715" y="1352550"/>
            <a:ext cx="981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666666"/>
                </a:solidFill>
                <a:latin typeface="Trebuchet MS"/>
              </a:rPr>
              <a:t>XLarge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402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1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4571999" y="0"/>
                </a:lnTo>
                <a:lnTo>
                  <a:pt x="4571999" y="51434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spc="175" dirty="0"/>
              <a:t>Outline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080958" y="994065"/>
            <a:ext cx="3224842" cy="286745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Problem Definition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Dataset and Experimental Setup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YOLO Model Architecture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Results and Comparison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</a:rPr>
              <a:t>Future Work</a:t>
            </a:r>
          </a:p>
          <a:p>
            <a:pPr marL="12700"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References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901326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Future Work</a:t>
            </a:r>
            <a:endParaRPr lang="en-US" spc="204" dirty="0"/>
          </a:p>
        </p:txBody>
      </p:sp>
      <p:sp>
        <p:nvSpPr>
          <p:cNvPr id="3" name="object 3"/>
          <p:cNvSpPr txBox="1"/>
          <p:nvPr/>
        </p:nvSpPr>
        <p:spPr>
          <a:xfrm>
            <a:off x="505993" y="1571612"/>
            <a:ext cx="6748145" cy="23827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Upgrade hardware by increasing the efficiency and memory of GPU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Achieve real-time segmentation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Tune parameters to find the best performance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Try more classes or use a different dataset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Explore different models </a:t>
            </a:r>
          </a:p>
          <a:p>
            <a:pPr marL="12700"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0701136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1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4571999" y="0"/>
                </a:lnTo>
                <a:lnTo>
                  <a:pt x="4571999" y="51434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spc="175" dirty="0"/>
              <a:t>Outline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BCCAF584-3D12-8E7B-817C-20D81D211158}"/>
              </a:ext>
            </a:extLst>
          </p:cNvPr>
          <p:cNvSpPr txBox="1"/>
          <p:nvPr/>
        </p:nvSpPr>
        <p:spPr>
          <a:xfrm>
            <a:off x="5080958" y="994065"/>
            <a:ext cx="2996242" cy="286745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Problem Definition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Dataset and Experimental Setup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YOLO Model Architecture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Results and Comparison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Future Work</a:t>
            </a:r>
          </a:p>
          <a:p>
            <a:pPr marL="12700"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</a:rPr>
              <a:t>References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100625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References</a:t>
            </a:r>
            <a:endParaRPr lang="en-US" spc="204" dirty="0"/>
          </a:p>
        </p:txBody>
      </p:sp>
      <p:sp>
        <p:nvSpPr>
          <p:cNvPr id="3" name="object 3"/>
          <p:cNvSpPr txBox="1"/>
          <p:nvPr/>
        </p:nvSpPr>
        <p:spPr>
          <a:xfrm>
            <a:off x="505993" y="1571612"/>
            <a:ext cx="6748145" cy="3459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[1] J. Redmon, S.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Divvala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, R.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Girshick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, and A. Farhadi. You only look once: Unified, real-time object detection. Proceedings of the IEEE conference on computer vision and pattern recognition, 2016. </a:t>
            </a:r>
          </a:p>
          <a:p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r>
              <a:rPr lang="en-US" sz="1400" dirty="0">
                <a:solidFill>
                  <a:srgbClr val="666666"/>
                </a:solidFill>
                <a:latin typeface="Trebuchet MS"/>
              </a:rPr>
              <a:t>[2]  J.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Solawetz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 and Francesco. What is yolov8? the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ulti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- mate guide. 2023, Jan 11. Accessed on 2024. </a:t>
            </a:r>
          </a:p>
          <a:p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r>
              <a:rPr lang="en-US" sz="1400" dirty="0">
                <a:solidFill>
                  <a:srgbClr val="666666"/>
                </a:solidFill>
                <a:latin typeface="Trebuchet MS"/>
              </a:rPr>
              <a:t>[3]  C. Wang, I. Yeh, and H. M. Liao. Yolov9: Learning what you want to learn using programmable gradient information.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CoRR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, abs/2402.13616, 2024. </a:t>
            </a:r>
          </a:p>
          <a:p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r>
              <a:rPr lang="en-US" sz="1400" dirty="0">
                <a:solidFill>
                  <a:srgbClr val="666666"/>
                </a:solidFill>
                <a:latin typeface="Trebuchet MS"/>
              </a:rPr>
              <a:t>[4]  F. Yu, H. Chen, X. Wang, W. Xian, Y. Chen, F. Liu, V.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Madhavan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, and T. Darrell. Bdd100k: A diverse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driv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-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ing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 dataset for heterogeneous multitask learning. 2020 IEEE/CVF Conference on Computer Vision and Pattern Recognition (CVPR), pages 2633–2642, 2018. </a:t>
            </a:r>
          </a:p>
          <a:p>
            <a:pPr marL="12700"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2926560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660" dirty="0"/>
              <a:t>Thank</a:t>
            </a:r>
            <a:r>
              <a:rPr sz="7200" spc="140" dirty="0"/>
              <a:t> </a:t>
            </a:r>
            <a:r>
              <a:rPr sz="7200" spc="505" dirty="0"/>
              <a:t>you</a:t>
            </a:r>
            <a:endParaRPr sz="7200"/>
          </a:p>
        </p:txBody>
      </p:sp>
      <p:sp>
        <p:nvSpPr>
          <p:cNvPr id="3" name="object 3"/>
          <p:cNvSpPr txBox="1"/>
          <p:nvPr/>
        </p:nvSpPr>
        <p:spPr>
          <a:xfrm>
            <a:off x="384725" y="2182258"/>
            <a:ext cx="25882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65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240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240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2400" spc="165" dirty="0">
                <a:solidFill>
                  <a:srgbClr val="FFFFFF"/>
                </a:solidFill>
                <a:latin typeface="Cambria"/>
                <a:cs typeface="Cambria"/>
              </a:rPr>
              <a:t>listening.</a:t>
            </a:r>
            <a:endParaRPr sz="24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1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4571999" y="0"/>
                </a:lnTo>
                <a:lnTo>
                  <a:pt x="4571999" y="51434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spc="175" dirty="0"/>
              <a:t>Outline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080958" y="994065"/>
            <a:ext cx="2996242" cy="286745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  <a:cs typeface="Trebuchet MS"/>
              </a:rPr>
              <a:t>Problem Definition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Dataset and Experimental Setup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YOLO Model Architecture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Results and Comparison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Future Work</a:t>
            </a:r>
          </a:p>
          <a:p>
            <a:pPr marL="12700"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References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618695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00" dirty="0"/>
              <a:t>Problem</a:t>
            </a:r>
            <a:r>
              <a:rPr spc="75" dirty="0"/>
              <a:t> </a:t>
            </a:r>
            <a:r>
              <a:rPr spc="204" dirty="0"/>
              <a:t>Definition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05994" y="1571612"/>
            <a:ext cx="4142206" cy="13054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980" indent="-335280">
              <a:lnSpc>
                <a:spcPct val="100000"/>
              </a:lnSpc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Object recognition in autonomous driving</a:t>
            </a:r>
          </a:p>
          <a:p>
            <a:pPr marL="347980" indent="-335280">
              <a:lnSpc>
                <a:spcPct val="100000"/>
              </a:lnSpc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lnSpc>
                <a:spcPct val="100000"/>
              </a:lnSpc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Importance of detecting and classifying objects like pedestrians, vehicles, and traffic signs</a:t>
            </a:r>
          </a:p>
          <a:p>
            <a:pPr marL="347980" indent="-335280">
              <a:lnSpc>
                <a:spcPct val="100000"/>
              </a:lnSpc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lnSpc>
                <a:spcPct val="100000"/>
              </a:lnSpc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Focus on bounding boxes for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1BB1FA-6A3D-EA36-21B0-5074D87C7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6270" y="1352550"/>
            <a:ext cx="3524250" cy="26569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Background</a:t>
            </a:r>
            <a:endParaRPr spc="204" dirty="0"/>
          </a:p>
        </p:txBody>
      </p:sp>
      <p:sp>
        <p:nvSpPr>
          <p:cNvPr id="3" name="object 3"/>
          <p:cNvSpPr txBox="1"/>
          <p:nvPr/>
        </p:nvSpPr>
        <p:spPr>
          <a:xfrm>
            <a:off x="505993" y="1571612"/>
            <a:ext cx="6748145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Introduction to the YOLO model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Advantages of YOLO in real-time object detection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Metrics used: Intersection over Union (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IoU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) and Mean Average Precision (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mAP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42686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1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4571999" y="0"/>
                </a:lnTo>
                <a:lnTo>
                  <a:pt x="4571999" y="5143499"/>
                </a:lnTo>
                <a:close/>
              </a:path>
            </a:pathLst>
          </a:custGeom>
          <a:solidFill>
            <a:srgbClr val="31384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spc="175" dirty="0"/>
              <a:t>Outline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080958" y="994065"/>
            <a:ext cx="2691130" cy="2867452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Problem Definition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40" dirty="0">
                <a:solidFill>
                  <a:srgbClr val="063763"/>
                </a:solidFill>
                <a:latin typeface="Trebuchet MS"/>
              </a:rPr>
              <a:t>Dataset and Experimental Setup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YOLO Model Architecture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Results and Comparison</a:t>
            </a: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Future Work</a:t>
            </a:r>
          </a:p>
          <a:p>
            <a:pPr marL="12700">
              <a:spcBef>
                <a:spcPts val="340"/>
              </a:spcBef>
              <a:buClr>
                <a:srgbClr val="666666"/>
              </a:buClr>
              <a:tabLst>
                <a:tab pos="340360" algn="l"/>
              </a:tabLst>
            </a:pPr>
            <a:endParaRPr lang="en-US" sz="1300" b="1" spc="-10" dirty="0">
              <a:solidFill>
                <a:srgbClr val="CCCCCC"/>
              </a:solidFill>
              <a:latin typeface="Trebuchet MS"/>
            </a:endParaRPr>
          </a:p>
          <a:p>
            <a:pPr marL="340360" indent="-327660"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r>
              <a:rPr lang="en-US" sz="1300" b="1" spc="-10" dirty="0">
                <a:solidFill>
                  <a:srgbClr val="CCCCCC"/>
                </a:solidFill>
                <a:latin typeface="Trebuchet MS"/>
              </a:rPr>
              <a:t>References</a:t>
            </a:r>
          </a:p>
          <a:p>
            <a:pPr marL="340360" indent="-327660">
              <a:lnSpc>
                <a:spcPct val="100000"/>
              </a:lnSpc>
              <a:spcBef>
                <a:spcPts val="340"/>
              </a:spcBef>
              <a:buClr>
                <a:srgbClr val="666666"/>
              </a:buClr>
              <a:buFont typeface="Arial"/>
              <a:buChar char="●"/>
              <a:tabLst>
                <a:tab pos="340360" algn="l"/>
              </a:tabLst>
            </a:pPr>
            <a:endParaRPr lang="en-US" sz="1300" b="1" spc="-40" dirty="0">
              <a:solidFill>
                <a:srgbClr val="063763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296480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Dataset</a:t>
            </a:r>
            <a:endParaRPr spc="204" dirty="0"/>
          </a:p>
        </p:txBody>
      </p:sp>
      <p:sp>
        <p:nvSpPr>
          <p:cNvPr id="3" name="object 3"/>
          <p:cNvSpPr txBox="1"/>
          <p:nvPr/>
        </p:nvSpPr>
        <p:spPr>
          <a:xfrm>
            <a:off x="505993" y="1571612"/>
            <a:ext cx="6748145" cy="17363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Berkeley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DeepDrive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 100K (BDD100K) dataset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100,000 images from various urban environments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Training (70K), validation (10K), and testing (20K) 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6D91A3-453D-5407-6FA0-EE1F07055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781170"/>
            <a:ext cx="2999207" cy="288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014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Dataset</a:t>
            </a:r>
            <a:endParaRPr spc="204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A65770-41A4-32CE-9A68-9CF1D9717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71750"/>
            <a:ext cx="2214231" cy="192436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85A1637D-6C84-81E9-02CB-17A9654BE0F8}"/>
              </a:ext>
            </a:extLst>
          </p:cNvPr>
          <p:cNvSpPr txBox="1"/>
          <p:nvPr/>
        </p:nvSpPr>
        <p:spPr>
          <a:xfrm>
            <a:off x="505993" y="1571612"/>
            <a:ext cx="674814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The BDD100K dataset represents bounding box coordinates using the format [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Xmin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,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Ymin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,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Xmax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,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Ymax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]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Conversion of annotations to YOLO format:</a:t>
            </a:r>
          </a:p>
        </p:txBody>
      </p:sp>
    </p:spTree>
    <p:extLst>
      <p:ext uri="{BB962C8B-B14F-4D97-AF65-F5344CB8AC3E}">
        <p14:creationId xmlns:p14="http://schemas.microsoft.com/office/powerpoint/2010/main" val="1536648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Experimental Setup</a:t>
            </a:r>
            <a:endParaRPr spc="204" dirty="0"/>
          </a:p>
        </p:txBody>
      </p:sp>
      <p:sp>
        <p:nvSpPr>
          <p:cNvPr id="3" name="object 3"/>
          <p:cNvSpPr txBox="1"/>
          <p:nvPr/>
        </p:nvSpPr>
        <p:spPr>
          <a:xfrm>
            <a:off x="505993" y="1571612"/>
            <a:ext cx="6748145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Hardware: NVIDIA RTX 3070 GPU, 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Language: Python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Framework: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PyTorch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 framework</a:t>
            </a: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endParaRPr lang="en-US" sz="1400" dirty="0">
              <a:solidFill>
                <a:srgbClr val="666666"/>
              </a:solidFill>
              <a:latin typeface="Trebuchet MS"/>
            </a:endParaRPr>
          </a:p>
          <a:p>
            <a:pPr marL="347980" indent="-335280">
              <a:buFont typeface="Arial"/>
              <a:buChar char="●"/>
              <a:tabLst>
                <a:tab pos="347980" algn="l"/>
              </a:tabLst>
            </a:pPr>
            <a:r>
              <a:rPr lang="en-US" sz="1400" dirty="0">
                <a:solidFill>
                  <a:srgbClr val="666666"/>
                </a:solidFill>
                <a:latin typeface="Trebuchet MS"/>
              </a:rPr>
              <a:t>Benefits of using </a:t>
            </a:r>
            <a:r>
              <a:rPr lang="en-US" sz="1400" dirty="0" err="1">
                <a:solidFill>
                  <a:srgbClr val="666666"/>
                </a:solidFill>
                <a:latin typeface="Trebuchet MS"/>
              </a:rPr>
              <a:t>PyTorch</a:t>
            </a:r>
            <a:r>
              <a:rPr lang="en-US" sz="1400" dirty="0">
                <a:solidFill>
                  <a:srgbClr val="666666"/>
                </a:solidFill>
                <a:latin typeface="Trebuchet MS"/>
              </a:rPr>
              <a:t>: </a:t>
            </a:r>
            <a:br>
              <a:rPr lang="en-US" sz="1400" dirty="0">
                <a:solidFill>
                  <a:srgbClr val="666666"/>
                </a:solidFill>
                <a:latin typeface="Trebuchet MS"/>
              </a:rPr>
            </a:br>
            <a:r>
              <a:rPr lang="en-US" sz="1400" dirty="0">
                <a:solidFill>
                  <a:srgbClr val="666666"/>
                </a:solidFill>
                <a:latin typeface="Trebuchet MS"/>
              </a:rPr>
              <a:t>- Dynamic computation graphs</a:t>
            </a:r>
            <a:br>
              <a:rPr lang="en-US" sz="1400" dirty="0">
                <a:solidFill>
                  <a:srgbClr val="666666"/>
                </a:solidFill>
                <a:latin typeface="Trebuchet MS"/>
              </a:rPr>
            </a:br>
            <a:r>
              <a:rPr lang="en-US" sz="1400" dirty="0">
                <a:solidFill>
                  <a:srgbClr val="666666"/>
                </a:solidFill>
                <a:latin typeface="Trebuchet MS"/>
              </a:rPr>
              <a:t>- Flexibility</a:t>
            </a:r>
            <a:br>
              <a:rPr lang="en-US" sz="1400" dirty="0">
                <a:solidFill>
                  <a:srgbClr val="666666"/>
                </a:solidFill>
                <a:latin typeface="Trebuchet MS"/>
              </a:rPr>
            </a:br>
            <a:r>
              <a:rPr lang="en-US" sz="1400" dirty="0">
                <a:solidFill>
                  <a:srgbClr val="666666"/>
                </a:solidFill>
                <a:latin typeface="Trebuchet MS"/>
              </a:rPr>
              <a:t>- Strong community support</a:t>
            </a:r>
          </a:p>
        </p:txBody>
      </p:sp>
    </p:spTree>
    <p:extLst>
      <p:ext uri="{BB962C8B-B14F-4D97-AF65-F5344CB8AC3E}">
        <p14:creationId xmlns:p14="http://schemas.microsoft.com/office/powerpoint/2010/main" val="491577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435</TotalTime>
  <Words>663</Words>
  <Application>Microsoft Macintosh PowerPoint</Application>
  <PresentationFormat>On-screen Show (16:9)</PresentationFormat>
  <Paragraphs>180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Cambria</vt:lpstr>
      <vt:lpstr>Times New Roman</vt:lpstr>
      <vt:lpstr>Trebuchet MS</vt:lpstr>
      <vt:lpstr>Office Theme</vt:lpstr>
      <vt:lpstr>Real-Time Object Recognition in Urban Environments Using YOLO</vt:lpstr>
      <vt:lpstr>Outline</vt:lpstr>
      <vt:lpstr>Outline</vt:lpstr>
      <vt:lpstr>Problem Definition</vt:lpstr>
      <vt:lpstr>Background</vt:lpstr>
      <vt:lpstr>Outline</vt:lpstr>
      <vt:lpstr>Dataset</vt:lpstr>
      <vt:lpstr>Dataset</vt:lpstr>
      <vt:lpstr>Experimental Setup</vt:lpstr>
      <vt:lpstr>Outline</vt:lpstr>
      <vt:lpstr>YOLO Model Architecture (YOLOv8)</vt:lpstr>
      <vt:lpstr>YOLOv8 Improvements</vt:lpstr>
      <vt:lpstr>Outline</vt:lpstr>
      <vt:lpstr>Results</vt:lpstr>
      <vt:lpstr>Comparison</vt:lpstr>
      <vt:lpstr>Comparison</vt:lpstr>
      <vt:lpstr>Comparison</vt:lpstr>
      <vt:lpstr>Comparison</vt:lpstr>
      <vt:lpstr>Comparison</vt:lpstr>
      <vt:lpstr>Comparison</vt:lpstr>
      <vt:lpstr>Outline</vt:lpstr>
      <vt:lpstr>Future Work</vt:lpstr>
      <vt:lpstr>Outline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Object Recognition in Urban Environments Using YOLO</dc:title>
  <cp:lastModifiedBy>Hsiao-Chen Huang</cp:lastModifiedBy>
  <cp:revision>6</cp:revision>
  <dcterms:created xsi:type="dcterms:W3CDTF">2024-06-07T04:27:12Z</dcterms:created>
  <dcterms:modified xsi:type="dcterms:W3CDTF">2024-06-07T23:25:26Z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